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95" r:id="rId4"/>
    <p:sldId id="260" r:id="rId5"/>
    <p:sldId id="296" r:id="rId6"/>
    <p:sldId id="261" r:id="rId7"/>
    <p:sldId id="297" r:id="rId8"/>
    <p:sldId id="288" r:id="rId9"/>
    <p:sldId id="298" r:id="rId10"/>
    <p:sldId id="299" r:id="rId11"/>
    <p:sldId id="300" r:id="rId12"/>
    <p:sldId id="291" r:id="rId13"/>
    <p:sldId id="292" r:id="rId14"/>
    <p:sldId id="276" r:id="rId15"/>
    <p:sldId id="283" r:id="rId16"/>
    <p:sldId id="289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32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CC0FE-BB6E-476C-996F-3AB3F933D975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F1C6E-72F8-439A-877C-ED71753D5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F1C6E-72F8-439A-877C-ED71753D5A7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137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F1C6E-72F8-439A-877C-ED71753D5A7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8B0D-2D33-4C83-A429-901AEBF2372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9690-34C6-4EFC-9972-A5E05071C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102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8B0D-2D33-4C83-A429-901AEBF2372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9690-34C6-4EFC-9972-A5E05071C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872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8B0D-2D33-4C83-A429-901AEBF2372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9690-34C6-4EFC-9972-A5E05071C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073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8B0D-2D33-4C83-A429-901AEBF2372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9690-34C6-4EFC-9972-A5E05071C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029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8B0D-2D33-4C83-A429-901AEBF2372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9690-34C6-4EFC-9972-A5E05071C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773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8B0D-2D33-4C83-A429-901AEBF2372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9690-34C6-4EFC-9972-A5E05071C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186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8B0D-2D33-4C83-A429-901AEBF2372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9690-34C6-4EFC-9972-A5E05071C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427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8B0D-2D33-4C83-A429-901AEBF2372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9690-34C6-4EFC-9972-A5E05071C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394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8B0D-2D33-4C83-A429-901AEBF2372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9690-34C6-4EFC-9972-A5E05071C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64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8B0D-2D33-4C83-A429-901AEBF2372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9690-34C6-4EFC-9972-A5E05071C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961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8B0D-2D33-4C83-A429-901AEBF2372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9690-34C6-4EFC-9972-A5E05071C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567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A8B0D-2D33-4C83-A429-901AEBF2372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59690-34C6-4EFC-9972-A5E05071C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08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2954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MÔN LỊCH SỬ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blipFill>
                  <a:blip r:embed="rId5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spc="50" dirty="0">
                <a:ln w="11430"/>
                <a:blipFill>
                  <a:blip r:embed="rId5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blipFill>
                  <a:blip r:embed="rId5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800" b="1" spc="50" dirty="0">
                <a:ln w="11430"/>
                <a:blipFill>
                  <a:blip r:embed="rId5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blipFill>
                  <a:blip r:embed="rId5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spc="50" dirty="0">
                <a:ln w="11430"/>
                <a:blipFill>
                  <a:blip r:embed="rId5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blipFill>
                  <a:blip r:embed="rId5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spc="50" dirty="0">
                <a:ln w="11430"/>
                <a:blipFill>
                  <a:blip r:embed="rId5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blipFill>
                  <a:blip r:embed="rId5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spc="50" dirty="0">
                <a:ln w="11430"/>
                <a:blipFill>
                  <a:blip r:embed="rId5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blipFill>
                  <a:blip r:embed="rId5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spc="50" dirty="0">
                <a:ln w="11430"/>
                <a:blipFill>
                  <a:blip r:embed="rId5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blipFill>
                  <a:blip r:embed="rId5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spc="50" dirty="0">
                <a:ln w="11430"/>
                <a:blipFill>
                  <a:blip r:embed="rId5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blipFill>
                  <a:blip r:embed="rId5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spc="50" dirty="0">
                <a:ln w="11430"/>
                <a:blipFill>
                  <a:blip r:embed="rId5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blipFill>
                  <a:blip r:embed="rId5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800" b="1" spc="50" dirty="0">
                <a:ln w="11430"/>
                <a:blipFill>
                  <a:blip r:embed="rId5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nay!!!</a:t>
            </a:r>
          </a:p>
        </p:txBody>
      </p:sp>
      <p:pic>
        <p:nvPicPr>
          <p:cNvPr id="4" name="Picture 3" descr="origina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4168120"/>
            <a:ext cx="5867400" cy="2689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92850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412752-7DE5-4399-BF58-F06A2021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z="3600" dirty="0"/>
              <a:t>- Năm 950,Ngô Xương Văn giành lại ngôi vua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D1A49B-193D-443C-A1D1-45E3AF1B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vi-VN" dirty="0"/>
              <a:t>  -Xương Văn mời anh về cùng coi việc nước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9A414768-1002-4CA8-9398-0489A9167B25}"/>
              </a:ext>
            </a:extLst>
          </p:cNvPr>
          <p:cNvSpPr/>
          <p:nvPr/>
        </p:nvSpPr>
        <p:spPr>
          <a:xfrm>
            <a:off x="533400" y="2514600"/>
            <a:ext cx="8382000" cy="3733800"/>
          </a:xfrm>
          <a:prstGeom prst="roundRect">
            <a:avLst/>
          </a:prstGeom>
          <a:gradFill>
            <a:gsLst>
              <a:gs pos="4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dirty="0">
                <a:solidFill>
                  <a:srgbClr val="FF0000"/>
                </a:solidFill>
              </a:rPr>
              <a:t>Do mâu thuẫn nội bộ, uy tín nhà Ngô giảm sút</a:t>
            </a:r>
          </a:p>
        </p:txBody>
      </p:sp>
    </p:spTree>
    <p:extLst>
      <p:ext uri="{BB962C8B-B14F-4D97-AF65-F5344CB8AC3E}">
        <p14:creationId xmlns="" xmlns:p14="http://schemas.microsoft.com/office/powerpoint/2010/main" val="412057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5E3107-C7D0-492A-B3EC-F97B3429A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965,Ngô X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ương Văn chết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BE2976-A2A8-4B8E-BFE7-1B9400ED7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=&gt;</a:t>
            </a:r>
            <a:r>
              <a:rPr lang="en-US" sz="2800" dirty="0" err="1">
                <a:solidFill>
                  <a:srgbClr val="FF0000"/>
                </a:solidFill>
              </a:rPr>
              <a:t>Đất</a:t>
            </a:r>
            <a:r>
              <a:rPr lang="en-US" sz="2800" dirty="0">
                <a:solidFill>
                  <a:srgbClr val="FF0000"/>
                </a:solidFill>
              </a:rPr>
              <a:t> n</a:t>
            </a:r>
            <a:r>
              <a:rPr lang="vi-VN" sz="2800" dirty="0">
                <a:solidFill>
                  <a:srgbClr val="FF0000"/>
                </a:solidFill>
              </a:rPr>
              <a:t>ước rơi vào tình trạng chia cắt hỗn loạn dẫn đến loạn 12 sứ quân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E22630-D2B0-4402-894F-7D8513B1F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935162"/>
            <a:ext cx="6480610" cy="49320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7582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Tintuccgsvn201211278h29m42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981200"/>
            <a:ext cx="7201267" cy="4525963"/>
          </a:xfrm>
        </p:spPr>
      </p:pic>
      <p:sp>
        <p:nvSpPr>
          <p:cNvPr id="5" name="TextBox 4"/>
          <p:cNvSpPr txBox="1"/>
          <p:nvPr/>
        </p:nvSpPr>
        <p:spPr>
          <a:xfrm>
            <a:off x="990600" y="1219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Đền thờ Ngô Quyền ở xã Đường Lâm ( Hà Nội)</a:t>
            </a:r>
            <a:endParaRPr lang="en-US" sz="24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uongthcsngoquy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057400"/>
            <a:ext cx="7241541" cy="4525963"/>
          </a:xfrm>
        </p:spPr>
      </p:pic>
      <p:sp>
        <p:nvSpPr>
          <p:cNvPr id="5" name="TextBox 4"/>
          <p:cNvSpPr txBox="1"/>
          <p:nvPr/>
        </p:nvSpPr>
        <p:spPr>
          <a:xfrm>
            <a:off x="1066800" y="1447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THCS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Ngô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Quyền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Nội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43000"/>
            <a:ext cx="3581400" cy="2438400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33800"/>
            <a:ext cx="3581400" cy="2590799"/>
          </a:xfrm>
        </p:spPr>
      </p:pic>
      <p:sp>
        <p:nvSpPr>
          <p:cNvPr id="2" name="TextBox 1"/>
          <p:cNvSpPr txBox="1"/>
          <p:nvPr/>
        </p:nvSpPr>
        <p:spPr>
          <a:xfrm>
            <a:off x="971811" y="1295400"/>
            <a:ext cx="3429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Đinh Bộ Lĩnh ( Gia  Viễn – Ninh Bình) . Ông xuất thân trong gia 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đì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nh vọng tộc, ông là con trai của Đinh Công Trứ. Lúc nhỏ ông th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ườn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g cùng lũ trẻ ch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 trâu ch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i trò 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nh trận giả, lấy bông lau làm cờ. Nhờ có tài chỉ huy từ bé, lại có chí lớn nên ông 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đượ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 bạn bè kính phục. Lớn lên, nhận rõ tình cảnh n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 nhà, ông xây dựng lực l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em quân 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nh dẹp các sứ quân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45720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3,Đinh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54194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12" y="1447800"/>
            <a:ext cx="6096000" cy="4057710"/>
          </a:xfrm>
        </p:spPr>
      </p:pic>
      <p:sp>
        <p:nvSpPr>
          <p:cNvPr id="5" name="TextBox 4"/>
          <p:cNvSpPr txBox="1"/>
          <p:nvPr/>
        </p:nvSpPr>
        <p:spPr>
          <a:xfrm>
            <a:off x="1680575" y="5840862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Đền thờ Đinh Bộ Lĩnh ở Ninh Bình</a:t>
            </a:r>
          </a:p>
        </p:txBody>
      </p:sp>
    </p:spTree>
    <p:extLst>
      <p:ext uri="{BB962C8B-B14F-4D97-AF65-F5344CB8AC3E}">
        <p14:creationId xmlns="" xmlns:p14="http://schemas.microsoft.com/office/powerpoint/2010/main" val="23580494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6096000"/>
          </a:xfrm>
        </p:spPr>
        <p:txBody>
          <a:bodyPr>
            <a:normAutofit/>
          </a:bodyPr>
          <a:lstStyle/>
          <a:p>
            <a:r>
              <a:rPr lang="en-US" sz="5400" i="1" dirty="0" err="1">
                <a:solidFill>
                  <a:srgbClr val="FF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Cảm</a:t>
            </a:r>
            <a:r>
              <a:rPr lang="en-US" sz="5400" i="1" dirty="0">
                <a:solidFill>
                  <a:srgbClr val="FF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vi-VN" sz="5400" i="1" dirty="0">
                <a:solidFill>
                  <a:srgbClr val="FF0000"/>
                </a:solidFill>
                <a:latin typeface="Segoe Script" pitchFamily="34" charset="0"/>
                <a:cs typeface="Times New Roman" panose="02020603050405020304" pitchFamily="18" charset="0"/>
              </a:rPr>
              <a:t>ơ</a:t>
            </a:r>
            <a:r>
              <a:rPr lang="en-US" sz="5400" i="1" dirty="0">
                <a:solidFill>
                  <a:srgbClr val="FF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n </a:t>
            </a:r>
            <a:r>
              <a:rPr lang="en-US" sz="5400" i="1" dirty="0" err="1">
                <a:solidFill>
                  <a:srgbClr val="FF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các</a:t>
            </a:r>
            <a:r>
              <a:rPr lang="en-US" sz="5400" i="1" dirty="0">
                <a:solidFill>
                  <a:srgbClr val="FF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bạn</a:t>
            </a:r>
            <a:r>
              <a:rPr lang="en-US" sz="5400" i="1" dirty="0">
                <a:solidFill>
                  <a:srgbClr val="FF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đã</a:t>
            </a:r>
            <a:r>
              <a:rPr lang="en-US" sz="5400" i="1" dirty="0">
                <a:solidFill>
                  <a:srgbClr val="FF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theo</a:t>
            </a:r>
            <a:r>
              <a:rPr lang="en-US" sz="5400" i="1" dirty="0">
                <a:solidFill>
                  <a:srgbClr val="FF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dõi</a:t>
            </a:r>
            <a:r>
              <a:rPr lang="en-US" sz="5400" i="1" dirty="0">
                <a:solidFill>
                  <a:srgbClr val="FF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và</a:t>
            </a:r>
            <a:r>
              <a:rPr lang="en-US" sz="5400" i="1" dirty="0">
                <a:solidFill>
                  <a:srgbClr val="FF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lắng</a:t>
            </a:r>
            <a:r>
              <a:rPr lang="en-US" sz="5400" i="1" dirty="0">
                <a:solidFill>
                  <a:srgbClr val="FF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nghe</a:t>
            </a:r>
            <a:endParaRPr lang="en-US" sz="5400" i="1" dirty="0">
              <a:solidFill>
                <a:srgbClr val="FF0000"/>
              </a:solidFill>
              <a:latin typeface="Script MT Bold" panose="030406020406070809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1110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kémon.full.19349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5" name="Picture 4" descr="4V0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0"/>
            <a:ext cx="3524250" cy="2857500"/>
          </a:xfrm>
          <a:prstGeom prst="rect">
            <a:avLst/>
          </a:prstGeom>
        </p:spPr>
      </p:pic>
      <p:pic>
        <p:nvPicPr>
          <p:cNvPr id="6" name="Picture 5" descr="giph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3505200"/>
            <a:ext cx="3352800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ooper" pitchFamily="34" charset="0"/>
              </a:rPr>
              <a:t/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ooper" pitchFamily="34" charset="0"/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ooper" pitchFamily="34" charset="0"/>
            </a:endParaRPr>
          </a:p>
        </p:txBody>
      </p:sp>
      <p:pic>
        <p:nvPicPr>
          <p:cNvPr id="6" name="Picture 5" descr="molang-cutedrop-mil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9144000" cy="60415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486400"/>
            <a:ext cx="89457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CH</a:t>
            </a:r>
            <a:r>
              <a:rPr lang="vi-VN" sz="20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NG I : BUỔI ĐẦU ĐỘC LẬP THỜI NGÔ – ĐINH - TIỀN LÊ </a:t>
            </a:r>
          </a:p>
          <a:p>
            <a:pPr algn="ctr"/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( THẾ KỈ X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)</a:t>
            </a:r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228600"/>
            <a:ext cx="80261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PHẦN HAI:</a:t>
            </a:r>
            <a:br>
              <a:rPr lang="en-US" sz="2800" b="1" dirty="0" smtClean="0"/>
            </a:br>
            <a:r>
              <a:rPr lang="en-US" sz="2800" b="1" dirty="0" smtClean="0"/>
              <a:t>LỊCH SỬ VIỆT NAM TỪ THẾ KỈ X ĐẾN GIỮA THẾ KỈ XIX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4036379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CE9CCD-16C7-47B4-B9E1-4AE806F8A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.VnArabia" panose="020B7200000000000000" pitchFamily="34" charset="0"/>
              </a:rPr>
              <a:t>Tiết</a:t>
            </a:r>
            <a:r>
              <a:rPr lang="en-US" dirty="0">
                <a:solidFill>
                  <a:srgbClr val="FF0000"/>
                </a:solidFill>
                <a:latin typeface=".VnArabia" panose="020B7200000000000000" pitchFamily="34" charset="0"/>
              </a:rPr>
              <a:t> 11 - </a:t>
            </a:r>
            <a:r>
              <a:rPr lang="en-US" dirty="0" err="1">
                <a:solidFill>
                  <a:srgbClr val="FF0000"/>
                </a:solidFill>
                <a:latin typeface=".VnArabia" panose="020B7200000000000000" pitchFamily="34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.VnArabia" panose="020B7200000000000000" pitchFamily="34" charset="0"/>
              </a:rPr>
              <a:t> 8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769B56-7909-4783-A2BB-05601C173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9906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.VnArabia" panose="020B7200000000000000" pitchFamily="34" charset="0"/>
              </a:rPr>
              <a:t>         </a:t>
            </a:r>
            <a:r>
              <a:rPr lang="en-US" sz="4400" i="1" dirty="0">
                <a:solidFill>
                  <a:srgbClr val="7030A0"/>
                </a:solidFill>
                <a:latin typeface=".VnArabia" panose="020B7200000000000000" pitchFamily="34" charset="0"/>
              </a:rPr>
              <a:t>N</a:t>
            </a:r>
            <a:r>
              <a:rPr lang="vi-VN" sz="4400" i="1" dirty="0">
                <a:solidFill>
                  <a:srgbClr val="7030A0"/>
                </a:solidFill>
              </a:rPr>
              <a:t>ước ta buổi đầu độc lập</a:t>
            </a:r>
            <a:endParaRPr lang="en-US" sz="4400" i="1" dirty="0">
              <a:solidFill>
                <a:srgbClr val="7030A0"/>
              </a:solidFill>
              <a:latin typeface=".VnArabia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789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UTM Nyala" panose="020406030505060202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solidFill>
                  <a:srgbClr val="FF0000"/>
                </a:solidFill>
                <a:latin typeface="UTM Nyala" panose="02040603050506020204" pitchFamily="18" charset="0"/>
                <a:cs typeface="Times New Roman" panose="02020603050405020304" pitchFamily="18" charset="0"/>
              </a:rPr>
              <a:t>,Ngô </a:t>
            </a:r>
            <a:r>
              <a:rPr lang="en-US" sz="3600" dirty="0" err="1">
                <a:solidFill>
                  <a:srgbClr val="FF0000"/>
                </a:solidFill>
                <a:latin typeface="UTM Nyala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3600" dirty="0">
                <a:solidFill>
                  <a:srgbClr val="FF0000"/>
                </a:solidFill>
                <a:latin typeface="UTM Nyal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Nyala" panose="020406030505060202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dirty="0">
                <a:solidFill>
                  <a:srgbClr val="FF0000"/>
                </a:solidFill>
                <a:latin typeface="UTM Nyal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Nyala" panose="02040603050506020204" pitchFamily="18" charset="0"/>
                <a:cs typeface="Times New Roman" panose="02020603050405020304" pitchFamily="18" charset="0"/>
              </a:rPr>
              <a:t>nền</a:t>
            </a:r>
            <a:r>
              <a:rPr lang="en-US" sz="3600" dirty="0">
                <a:solidFill>
                  <a:srgbClr val="FF0000"/>
                </a:solidFill>
                <a:latin typeface="UTM Nyal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Nyala" panose="020406030505060202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dirty="0">
                <a:solidFill>
                  <a:srgbClr val="FF0000"/>
                </a:solidFill>
                <a:latin typeface="UTM Nyal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Nyala" panose="02040603050506020204" pitchFamily="18" charset="0"/>
                <a:cs typeface="Times New Roman" panose="02020603050405020304" pitchFamily="18" charset="0"/>
              </a:rPr>
              <a:t>lập</a:t>
            </a:r>
            <a:endParaRPr lang="en-US" sz="3600" b="1" dirty="0">
              <a:solidFill>
                <a:srgbClr val="FF0000"/>
              </a:solidFill>
              <a:latin typeface="UTM Nyal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 Ba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3277" y="1718310"/>
            <a:ext cx="4572000" cy="3421380"/>
          </a:xfrm>
        </p:spPr>
      </p:pic>
      <p:sp>
        <p:nvSpPr>
          <p:cNvPr id="8" name="TextBox 7"/>
          <p:cNvSpPr txBox="1"/>
          <p:nvPr/>
        </p:nvSpPr>
        <p:spPr>
          <a:xfrm>
            <a:off x="4038600" y="5334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Đằng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64770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1196D2-9C16-4D26-80C2-CADA4436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733800"/>
            <a:ext cx="8229600" cy="2362200"/>
          </a:xfrm>
          <a:pattFill prst="dotDmnd">
            <a:fgClr>
              <a:srgbClr val="92D050"/>
            </a:fgClr>
            <a:bgClr>
              <a:schemeClr val="bg1"/>
            </a:bgClr>
          </a:pattFill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Sau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(938),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mưu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đè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bẹp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/>
              <a:t>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939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vua,chọn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8176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1656892"/>
            <a:ext cx="7010400" cy="3505200"/>
          </a:xfrm>
        </p:spPr>
      </p:pic>
      <p:sp>
        <p:nvSpPr>
          <p:cNvPr id="5" name="TextBox 4"/>
          <p:cNvSpPr txBox="1"/>
          <p:nvPr/>
        </p:nvSpPr>
        <p:spPr>
          <a:xfrm>
            <a:off x="1828800" y="574801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Di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Loa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4572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         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TA BUỔI ĐẦU ĐỘC LẬP</a:t>
            </a:r>
          </a:p>
        </p:txBody>
      </p:sp>
    </p:spTree>
    <p:extLst>
      <p:ext uri="{BB962C8B-B14F-4D97-AF65-F5344CB8AC3E}">
        <p14:creationId xmlns="" xmlns:p14="http://schemas.microsoft.com/office/powerpoint/2010/main" val="339185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1CF3C6-A7CB-43D7-ADD1-9951317E2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: </a:t>
            </a: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1F73B2-F1F4-43DF-B154-C8553D2C2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noFill/>
        </p:spPr>
        <p:txBody>
          <a:bodyPr/>
          <a:lstStyle/>
          <a:p>
            <a:pPr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ương Bắc.</a:t>
            </a:r>
          </a:p>
          <a:p>
            <a:pPr>
              <a:buFontTx/>
              <a:buChar char="-"/>
            </a:pPr>
            <a:r>
              <a:rPr lang="vi-VN" dirty="0"/>
              <a:t>   Thiết lập triều đình mới,vua đứng đầu,quyết định mọi công việc như:</a:t>
            </a:r>
          </a:p>
          <a:p>
            <a:pPr marL="0" indent="0">
              <a:buNone/>
            </a:pPr>
            <a:r>
              <a:rPr lang="vi-VN" dirty="0"/>
              <a:t>+    Ngoại giao, quân sự</a:t>
            </a:r>
          </a:p>
          <a:p>
            <a:pPr marL="0" indent="0">
              <a:buNone/>
            </a:pPr>
            <a:r>
              <a:rPr lang="vi-VN" dirty="0"/>
              <a:t>+    Đặt các chức quan văn,võ,quy định các lễ nghi trong triều</a:t>
            </a:r>
          </a:p>
          <a:p>
            <a:pPr marL="0" indent="0">
              <a:buNone/>
            </a:pPr>
            <a:r>
              <a:rPr lang="vi-VN" dirty="0"/>
              <a:t>+    Màu sắc trang phục quan lại các cấp</a:t>
            </a:r>
          </a:p>
          <a:p>
            <a:pPr marL="0" indent="0">
              <a:buNone/>
            </a:pPr>
            <a:r>
              <a:rPr lang="vi-VN" dirty="0">
                <a:solidFill>
                  <a:srgbClr val="FF0000"/>
                </a:solidFill>
              </a:rPr>
              <a:t>=&gt;Đất nước yên bình</a:t>
            </a:r>
          </a:p>
        </p:txBody>
      </p:sp>
    </p:spTree>
    <p:extLst>
      <p:ext uri="{BB962C8B-B14F-4D97-AF65-F5344CB8AC3E}">
        <p14:creationId xmlns="" xmlns:p14="http://schemas.microsoft.com/office/powerpoint/2010/main" val="3176762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2936" y="10668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Bộ máy nhà n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" name="Rectangle 5"/>
          <p:cNvSpPr/>
          <p:nvPr/>
        </p:nvSpPr>
        <p:spPr>
          <a:xfrm>
            <a:off x="2725455" y="2010427"/>
            <a:ext cx="1524000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0055" y="3388953"/>
            <a:ext cx="1295400" cy="12122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9" name="Rectangle 8"/>
          <p:cNvSpPr/>
          <p:nvPr/>
        </p:nvSpPr>
        <p:spPr>
          <a:xfrm>
            <a:off x="4249455" y="3388952"/>
            <a:ext cx="1295400" cy="12122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30055" y="5134627"/>
            <a:ext cx="4114800" cy="685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stCxn id="6" idx="2"/>
            <a:endCxn id="18" idx="0"/>
          </p:cNvCxnSpPr>
          <p:nvPr/>
        </p:nvCxnSpPr>
        <p:spPr>
          <a:xfrm>
            <a:off x="3487455" y="2924827"/>
            <a:ext cx="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/>
          <p:cNvSpPr/>
          <p:nvPr/>
        </p:nvSpPr>
        <p:spPr>
          <a:xfrm>
            <a:off x="5905500" y="1972327"/>
            <a:ext cx="838200" cy="2514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75015" y="293151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Brace 26"/>
          <p:cNvSpPr/>
          <p:nvPr/>
        </p:nvSpPr>
        <p:spPr>
          <a:xfrm>
            <a:off x="5905500" y="5029200"/>
            <a:ext cx="7239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737437" y="522871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/>
          <p:cNvCxnSpPr>
            <a:stCxn id="6" idx="2"/>
            <a:endCxn id="9" idx="0"/>
          </p:cNvCxnSpPr>
          <p:nvPr/>
        </p:nvCxnSpPr>
        <p:spPr>
          <a:xfrm>
            <a:off x="3487455" y="2924827"/>
            <a:ext cx="1409700" cy="464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2"/>
            <a:endCxn id="8" idx="0"/>
          </p:cNvCxnSpPr>
          <p:nvPr/>
        </p:nvCxnSpPr>
        <p:spPr>
          <a:xfrm flipH="1">
            <a:off x="2077755" y="2924827"/>
            <a:ext cx="1409700" cy="464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645826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8" grpId="0" animBg="1"/>
      <p:bldP spid="23" grpId="0" animBg="1"/>
      <p:bldP spid="25" grpId="0"/>
      <p:bldP spid="27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2FEBDC-0009-4B91-9D40-44F532912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FF0000"/>
                </a:solidFill>
              </a:rPr>
              <a:t>2</a:t>
            </a:r>
            <a:r>
              <a:rPr lang="vi-VN" sz="4000" dirty="0">
                <a:solidFill>
                  <a:srgbClr val="FF0000"/>
                </a:solidFill>
              </a:rPr>
              <a:t>,Tình hình chính trị cuối thời Ngô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6F85D4-7575-4E77-83C4-BA491910E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  </a:t>
            </a:r>
            <a:r>
              <a:rPr lang="en-US" dirty="0" err="1"/>
              <a:t>Năm</a:t>
            </a:r>
            <a:r>
              <a:rPr lang="en-US" dirty="0"/>
              <a:t> 944 , </a:t>
            </a:r>
            <a:r>
              <a:rPr lang="en-US" dirty="0" err="1"/>
              <a:t>Ngô</a:t>
            </a:r>
            <a:r>
              <a:rPr lang="en-US" dirty="0"/>
              <a:t> </a:t>
            </a:r>
            <a:r>
              <a:rPr lang="en-US" dirty="0" err="1"/>
              <a:t>Quyền</a:t>
            </a:r>
            <a:r>
              <a:rPr lang="en-US" dirty="0"/>
              <a:t> </a:t>
            </a:r>
            <a:r>
              <a:rPr lang="en-US" dirty="0" err="1"/>
              <a:t>mất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  Hai con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Ngô</a:t>
            </a:r>
            <a:r>
              <a:rPr lang="en-US" dirty="0"/>
              <a:t> X</a:t>
            </a:r>
            <a:r>
              <a:rPr lang="vi-VN" dirty="0"/>
              <a:t>ương Ngập và Ngô Xương Văn lên ngôi,nhưng không đủ uy tín và sức mạnh để giữ nước</a:t>
            </a:r>
          </a:p>
          <a:p>
            <a:pPr marL="0" indent="0">
              <a:buNone/>
            </a:pPr>
            <a:r>
              <a:rPr lang="vi-VN" dirty="0">
                <a:solidFill>
                  <a:srgbClr val="FF0000"/>
                </a:solidFill>
              </a:rPr>
              <a:t>=&gt;1 viên quan là Dương Tam Kha tiếm quyền,Ngô Xương Ngập bỏ trốn.Các phe phái nổi lên khắp nơi.</a:t>
            </a:r>
          </a:p>
        </p:txBody>
      </p:sp>
    </p:spTree>
    <p:extLst>
      <p:ext uri="{BB962C8B-B14F-4D97-AF65-F5344CB8AC3E}">
        <p14:creationId xmlns="" xmlns:p14="http://schemas.microsoft.com/office/powerpoint/2010/main" val="1438186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515</Words>
  <Application>Microsoft Office PowerPoint</Application>
  <PresentationFormat>On-screen Show (4:3)</PresentationFormat>
  <Paragraphs>48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Chào mừng các bạn đến với tiết học hôm nay!!!</vt:lpstr>
      <vt:lpstr> </vt:lpstr>
      <vt:lpstr>Tiết 11 - Bài 8</vt:lpstr>
      <vt:lpstr>Slide 4</vt:lpstr>
      <vt:lpstr>Slide 5</vt:lpstr>
      <vt:lpstr>Slide 6</vt:lpstr>
      <vt:lpstr>* Về chính trị  : </vt:lpstr>
      <vt:lpstr>Slide 8</vt:lpstr>
      <vt:lpstr>2,Tình hình chính trị cuối thời Ngô</vt:lpstr>
      <vt:lpstr>- Năm 950,Ngô Xương Văn giành lại ngôi vua</vt:lpstr>
      <vt:lpstr>-Năm 965,Ngô Xương Văn chết</vt:lpstr>
      <vt:lpstr> </vt:lpstr>
      <vt:lpstr>Slide 13</vt:lpstr>
      <vt:lpstr>Slide 14</vt:lpstr>
      <vt:lpstr>Slide 15</vt:lpstr>
      <vt:lpstr>Cảm ơn các bạn đã theo dõi và lắng nghe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Giáo Về Dự Giờ Lớp 7/1</dc:title>
  <dc:creator>SHU</dc:creator>
  <cp:lastModifiedBy>User</cp:lastModifiedBy>
  <cp:revision>126</cp:revision>
  <dcterms:created xsi:type="dcterms:W3CDTF">2018-10-07T05:11:44Z</dcterms:created>
  <dcterms:modified xsi:type="dcterms:W3CDTF">2019-09-10T23:45:29Z</dcterms:modified>
</cp:coreProperties>
</file>